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70" r:id="rId7"/>
    <p:sldId id="280" r:id="rId8"/>
    <p:sldId id="271" r:id="rId9"/>
    <p:sldId id="273" r:id="rId10"/>
    <p:sldId id="274" r:id="rId11"/>
    <p:sldId id="276" r:id="rId12"/>
    <p:sldId id="275" r:id="rId13"/>
    <p:sldId id="277" r:id="rId14"/>
    <p:sldId id="278" r:id="rId15"/>
    <p:sldId id="281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92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8A05-CBD9-4B0C-AD60-95F54650F677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7BFF4-8298-4299-B506-80942BF0B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1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cturepreventioncentral.org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87388"/>
            <a:ext cx="4567238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4" y="4343400"/>
            <a:ext cx="5486399" cy="368760"/>
          </a:xfrm>
          <a:prstGeom prst="rect">
            <a:avLst/>
          </a:prstGeom>
        </p:spPr>
        <p:txBody>
          <a:bodyPr lIns="90948" tIns="90948" rIns="90948" bIns="90948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FF"/>
                </a:solidFill>
              </a:rPr>
              <a:t>Click on title to advance past other case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BFF4-8298-4299-B506-80942BF0B2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7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 utilized the Reimbursement and economic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modeling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tools in the Reimbursement section of the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Fracture Prevention CENTRAL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website, business plan authors could summarise the economic case as illustrated in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this slide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BFF4-8298-4299-B506-80942BF0B2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2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87388"/>
            <a:ext cx="4567238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4" y="4343400"/>
            <a:ext cx="5486399" cy="368760"/>
          </a:xfrm>
          <a:prstGeom prst="rect">
            <a:avLst/>
          </a:prstGeom>
        </p:spPr>
        <p:txBody>
          <a:bodyPr lIns="90948" tIns="90948" rIns="90948" bIns="90948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87388"/>
            <a:ext cx="4567238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4" y="4343400"/>
            <a:ext cx="5486399" cy="368760"/>
          </a:xfrm>
          <a:prstGeom prst="rect">
            <a:avLst/>
          </a:prstGeom>
        </p:spPr>
        <p:txBody>
          <a:bodyPr lIns="90948" tIns="90948" rIns="90948" bIns="90948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88975"/>
            <a:ext cx="4565650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6" y="4343401"/>
            <a:ext cx="5486399" cy="369285"/>
          </a:xfrm>
          <a:prstGeom prst="rect">
            <a:avLst/>
          </a:prstGeom>
        </p:spPr>
        <p:txBody>
          <a:bodyPr lIns="89648" tIns="89648" rIns="89648" bIns="89648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7" y="4343400"/>
            <a:ext cx="5486399" cy="363248"/>
          </a:xfrm>
          <a:prstGeom prst="rect">
            <a:avLst/>
          </a:prstGeom>
        </p:spPr>
        <p:txBody>
          <a:bodyPr lIns="89657" tIns="89657" rIns="89657" bIns="89657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1336B1-C680-412A-9598-C51D2054BBFD}" type="slidenum">
              <a:rPr 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85807" y="4343400"/>
            <a:ext cx="5486399" cy="363248"/>
          </a:xfrm>
          <a:prstGeom prst="rect">
            <a:avLst/>
          </a:prstGeom>
        </p:spPr>
        <p:txBody>
          <a:bodyPr lIns="89657" tIns="89657" rIns="89657" bIns="89657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</a:t>
            </a:r>
            <a:r>
              <a:rPr lang="en-US" baseline="0" dirty="0" smtClean="0"/>
              <a:t> on one to advance to its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BFF4-8298-4299-B506-80942BF0B2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9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title to advance past other case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7BFF4-8298-4299-B506-80942BF0B2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7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2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3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5321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FF0-3614-43A3-BC05-3CFEE5B87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4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4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1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2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4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4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8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62C95-C970-4B50-9C29-8D00AAB70EC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8666-0B37-4A07-97B3-C9F631679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5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fd.co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Fracture Prevention Program</a:t>
            </a:r>
            <a:br>
              <a:rPr lang="en-US" sz="4800" dirty="0" smtClean="0"/>
            </a:br>
            <a:r>
              <a:rPr lang="en-US" sz="4800" dirty="0" smtClean="0"/>
              <a:t>Business Plan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>
                <a:latin typeface="Helvetica" pitchFamily="34" charset="0"/>
                <a:cs typeface="Helvetica" pitchFamily="34" charset="0"/>
                <a:hlinkClick r:id="rId2" action="ppaction://hlinksldjump"/>
              </a:rPr>
              <a:t>The American Orthopaedic Association “Own the Bone” Program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Launched in 2009 as a national FLS secondary fracture prevention quality improvement initiative in the open healthcare system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Designed to address the osteoporosis treatment gap and prevent secondary fragility fractures, and its goals include: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1"/>
            <a:r>
              <a:rPr lang="en-GB" sz="2200" dirty="0">
                <a:latin typeface="Helvetica" pitchFamily="34" charset="0"/>
                <a:cs typeface="Helvetica" pitchFamily="34" charset="0"/>
              </a:rPr>
              <a:t>Change physician and patient </a:t>
            </a:r>
            <a:r>
              <a:rPr lang="en-GB" sz="2200" dirty="0" err="1">
                <a:latin typeface="Helvetica" pitchFamily="34" charset="0"/>
                <a:cs typeface="Helvetica" pitchFamily="34" charset="0"/>
              </a:rPr>
              <a:t>behavior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to reduce the incidence of future fractures and improve patient care by promoting bone health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1"/>
            <a:r>
              <a:rPr lang="en-GB" sz="2200" dirty="0">
                <a:latin typeface="Helvetica" pitchFamily="34" charset="0"/>
                <a:cs typeface="Helvetica" pitchFamily="34" charset="0"/>
              </a:rPr>
              <a:t>Capitalize on the ‘Teachable Moment’ after a fracture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Currently being implemented by more than 120 teaching hospitals, community hospitals, medical </a:t>
            </a:r>
            <a:r>
              <a:rPr lang="en-GB" sz="2200" dirty="0" err="1">
                <a:latin typeface="Helvetica" pitchFamily="34" charset="0"/>
                <a:cs typeface="Helvetica" pitchFamily="34" charset="0"/>
              </a:rPr>
              <a:t>centers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and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private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practice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groups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Helvetica" pitchFamily="34" charset="0"/>
                <a:cs typeface="Helvetica" pitchFamily="34" charset="0"/>
                <a:hlinkClick r:id="rId3" action="ppaction://hlinksldjump"/>
              </a:rPr>
              <a:t>Kaiser </a:t>
            </a:r>
            <a:r>
              <a:rPr lang="en-GB" sz="2800" dirty="0">
                <a:latin typeface="Helvetica" pitchFamily="34" charset="0"/>
                <a:cs typeface="Helvetica" pitchFamily="34" charset="0"/>
                <a:hlinkClick r:id="rId3" action="ppaction://hlinksldjump"/>
              </a:rPr>
              <a:t>Permanente Healthy Bones Program</a:t>
            </a:r>
            <a:endParaRPr lang="en-US" sz="2800" dirty="0">
              <a:latin typeface="Helvetica" pitchFamily="34" charset="0"/>
              <a:cs typeface="Helvetica" pitchFamily="34" charset="0"/>
              <a:hlinkClick r:id="rId3" action="ppaction://hlinksldjump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Since launch in 1998, the Healthy Bones Program has led to an overall 38% reduction in the expected hip fracture rate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.</a:t>
            </a:r>
          </a:p>
          <a:p>
            <a:pPr marL="0" indent="0">
              <a:buNone/>
            </a:pP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 </a:t>
            </a:r>
            <a:endParaRPr lang="en-GB" sz="2200" dirty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In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2007,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prevented an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estimated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970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hip fractures among the 3.2 million members of Kaiser Permanente in Southern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California</a:t>
            </a:r>
          </a:p>
        </p:txBody>
      </p:sp>
    </p:spTree>
    <p:extLst>
      <p:ext uri="{BB962C8B-B14F-4D97-AF65-F5344CB8AC3E}">
        <p14:creationId xmlns:p14="http://schemas.microsoft.com/office/powerpoint/2010/main" val="1446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err="1">
                <a:latin typeface="Helvetica" pitchFamily="34" charset="0"/>
                <a:cs typeface="Helvetica" pitchFamily="34" charset="0"/>
                <a:hlinkClick r:id="rId3" action="ppaction://hlinksldjump"/>
              </a:rPr>
              <a:t>Geisinger</a:t>
            </a:r>
            <a:r>
              <a:rPr lang="en-GB" sz="2800" dirty="0">
                <a:latin typeface="Helvetica" pitchFamily="34" charset="0"/>
                <a:cs typeface="Helvetica" pitchFamily="34" charset="0"/>
                <a:hlinkClick r:id="rId3" action="ppaction://hlinksldjump"/>
              </a:rPr>
              <a:t> Health System Osteoporosis Disease Management Program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During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the first five years of the </a:t>
            </a:r>
            <a:r>
              <a:rPr lang="en-GB" sz="2200" dirty="0" err="1">
                <a:latin typeface="Helvetica" pitchFamily="34" charset="0"/>
                <a:cs typeface="Helvetica" pitchFamily="34" charset="0"/>
              </a:rPr>
              <a:t>Geisinger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program: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Diagnosis of osteoporosis increased by 400%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Bone density testing increased by 1,000%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Use of prescription osteoporosis treatments increased by 600%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The hip fracture rate decreased by 36%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b="1" dirty="0">
                <a:latin typeface="Helvetica" pitchFamily="34" charset="0"/>
                <a:cs typeface="Helvetica" pitchFamily="34" charset="0"/>
              </a:rPr>
              <a:t>An estimated saving of $7.8 million was achieved</a:t>
            </a:r>
            <a:endParaRPr lang="en-US" sz="2200" b="1" dirty="0">
              <a:latin typeface="Helvetica" pitchFamily="34" charset="0"/>
              <a:cs typeface="Helvetica" pitchFamily="34" charset="0"/>
            </a:endParaRPr>
          </a:p>
          <a:p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 Fracture Liaison Service for</a:t>
            </a:r>
            <a:br>
              <a:rPr lang="en-US" sz="2800" dirty="0" smtClean="0">
                <a:latin typeface="Helvetica" pitchFamily="34" charset="0"/>
                <a:cs typeface="Helvetica" pitchFamily="34" charset="0"/>
              </a:rPr>
            </a:b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[Insert name of your organization]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200" b="1" dirty="0">
                <a:latin typeface="Helvetica" pitchFamily="34" charset="0"/>
                <a:cs typeface="Helvetica" pitchFamily="34" charset="0"/>
              </a:rPr>
              <a:t>XXX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patients from [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Insert locality/healthcare system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] presented with a hip fracture to [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Insert hospital(s)/facility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] in year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20ZZ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incurring an annual cost of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$(</a:t>
            </a:r>
            <a:r>
              <a:rPr lang="en-GB" sz="2200" b="1" dirty="0" smtClean="0">
                <a:latin typeface="Helvetica" pitchFamily="34" charset="0"/>
                <a:cs typeface="Helvetica" pitchFamily="34" charset="0"/>
              </a:rPr>
              <a:t>Y)Y,YYY,YYY</a:t>
            </a: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[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Insert name of hospital(s)/facility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] does not have a FLS program as of [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MM-DD-YYYY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]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GB" sz="2200" dirty="0">
                <a:latin typeface="Helvetica" pitchFamily="34" charset="0"/>
                <a:cs typeface="Helvetica" pitchFamily="34" charset="0"/>
              </a:rPr>
              <a:t>Implementation of a FLS program at [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Insert name of hospital(s)/facility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] could prevent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XYZ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hip fractures over a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X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year period resulting in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$UUU,UUU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income generation for the hospital and savings to Medicare of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$</a:t>
            </a:r>
            <a:r>
              <a:rPr lang="en-GB" sz="2200" b="1" dirty="0" smtClean="0">
                <a:latin typeface="Helvetica" pitchFamily="34" charset="0"/>
                <a:cs typeface="Helvetica" pitchFamily="34" charset="0"/>
              </a:rPr>
              <a:t>T,TTT,TTT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2200" b="1" dirty="0">
                <a:latin typeface="Helvetica" pitchFamily="34" charset="0"/>
                <a:cs typeface="Helvetica" pitchFamily="34" charset="0"/>
              </a:rPr>
              <a:t>This business plan makes the case for urgent implementation of a Fracture Liaison Service program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in [Insert hospital(s)/facility]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, structured in accordance with successful models from elsewhere, to reduce the incidence of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fractures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caused by </a:t>
            </a:r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osteoporosis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 lvl="0"/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17724"/>
            <a:ext cx="5741987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Helvetica" pitchFamily="34" charset="0"/>
                <a:cs typeface="Helvetica" pitchFamily="34" charset="0"/>
              </a:rPr>
              <a:t>Projected Costs and </a:t>
            </a:r>
            <a:r>
              <a:rPr lang="en-GB" sz="2800" b="1" dirty="0" smtClean="0">
                <a:latin typeface="Helvetica" pitchFamily="34" charset="0"/>
                <a:cs typeface="Helvetica" pitchFamily="34" charset="0"/>
              </a:rPr>
              <a:t>Income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2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Implementing the FLS Model of Care to Meet Quality Standards for Osteoporosis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Centers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for Medicare &amp; Medicaid Services (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CMS) Medicare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Physician Quality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Reporting System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(PQRS) 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measures focus on osteoporosis care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 include: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pPr>
              <a:buFont typeface="Arial" charset="0"/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#24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	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Communication</a:t>
            </a:r>
            <a:r>
              <a:rPr lang="en-US" sz="2200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 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with physician managing on-going post-	fracture care 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attention </a:t>
            </a:r>
            <a:endParaRPr lang="en-US" sz="2200" b="1" dirty="0" smtClean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US" sz="2200" dirty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sz="2200" dirty="0">
                <a:latin typeface="Helvetica" pitchFamily="34" charset="0"/>
                <a:cs typeface="Helvetica" pitchFamily="34" charset="0"/>
                <a:sym typeface="Wingdings" pitchFamily="2" charset="2"/>
              </a:rPr>
              <a:t>#39  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	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Screening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 for women age 65 years and older</a:t>
            </a:r>
            <a:endParaRPr lang="en-US" sz="2200" dirty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US" sz="2200" dirty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sz="2200" dirty="0">
                <a:latin typeface="Helvetica" pitchFamily="34" charset="0"/>
                <a:cs typeface="Helvetica" pitchFamily="34" charset="0"/>
                <a:sym typeface="Wingdings" pitchFamily="2" charset="2"/>
              </a:rPr>
              <a:t>#40  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	Management 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following fracture in older patients</a:t>
            </a:r>
            <a:endParaRPr lang="en-US" sz="2200" dirty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endParaRPr lang="en-US" sz="2200" dirty="0">
              <a:latin typeface="Helvetica" pitchFamily="34" charset="0"/>
              <a:cs typeface="Helvetica" pitchFamily="34" charset="0"/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sz="2200" dirty="0">
                <a:latin typeface="Helvetica" pitchFamily="34" charset="0"/>
                <a:cs typeface="Helvetica" pitchFamily="34" charset="0"/>
                <a:sym typeface="Wingdings" pitchFamily="2" charset="2"/>
              </a:rPr>
              <a:t>#41 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 	</a:t>
            </a:r>
            <a:r>
              <a:rPr lang="en-US" sz="2200" b="1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Pharmacologic Therapy </a:t>
            </a:r>
            <a:r>
              <a:rPr lang="en-US" sz="2200" dirty="0" smtClean="0">
                <a:latin typeface="Helvetica" pitchFamily="34" charset="0"/>
                <a:cs typeface="Helvetica" pitchFamily="34" charset="0"/>
                <a:sym typeface="Wingdings" pitchFamily="2" charset="2"/>
              </a:rPr>
              <a:t>for older patients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69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 FLS at ______ is urgently needed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Hip fractures exert a substantial toll on our local older people and Medicare budgets. </a:t>
            </a:r>
            <a:endParaRPr lang="en-GB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Half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of hip fracture patients suffer prior fractures caused by osteoporosis that could and should serve as a trigger for secondary preventive care. 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>
                <a:latin typeface="Helvetica" pitchFamily="34" charset="0"/>
                <a:cs typeface="Helvetica" pitchFamily="34" charset="0"/>
              </a:rPr>
              <a:t>Implementation of a Fracture Liaison Service program in </a:t>
            </a:r>
            <a:r>
              <a:rPr lang="en-GB" sz="2200" b="1" dirty="0">
                <a:latin typeface="Helvetica" pitchFamily="34" charset="0"/>
                <a:cs typeface="Helvetica" pitchFamily="34" charset="0"/>
              </a:rPr>
              <a:t>[Insert hospital(s)/facility]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 will close the secondary fracture prevention gap in our area. </a:t>
            </a:r>
            <a:endParaRPr lang="en-GB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 smtClean="0">
                <a:latin typeface="Helvetica" pitchFamily="34" charset="0"/>
                <a:cs typeface="Helvetica" pitchFamily="34" charset="0"/>
              </a:rPr>
              <a:t>The </a:t>
            </a:r>
            <a:r>
              <a:rPr lang="en-GB" sz="2200" dirty="0">
                <a:latin typeface="Helvetica" pitchFamily="34" charset="0"/>
                <a:cs typeface="Helvetica" pitchFamily="34" charset="0"/>
              </a:rPr>
              <a:t>Fracture Liaison Service program will improve the quality of care we give and reduce costs associated with preventable fractures. </a:t>
            </a:r>
            <a:endParaRPr lang="en-GB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2200" dirty="0" smtClean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This </a:t>
            </a:r>
            <a:r>
              <a:rPr lang="en-GB" sz="2200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business plan recommends implementation of this service as a matter of urgency</a:t>
            </a:r>
            <a:r>
              <a:rPr lang="en-GB" sz="2200" dirty="0" smtClean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.</a:t>
            </a:r>
            <a:endParaRPr lang="en-US" sz="2200" dirty="0">
              <a:solidFill>
                <a:srgbClr val="FD592D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9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0" y="676656"/>
            <a:ext cx="9055100" cy="630912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Human Impact of Osteoporosis and Bone Breaks</a:t>
            </a:r>
            <a:endParaRPr lang="en" sz="2800" i="1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184148" y="1600200"/>
            <a:ext cx="8775699" cy="407493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More than 40 million Americans have osteoporosis or low bone mass</a:t>
            </a:r>
          </a:p>
          <a:p>
            <a:pPr>
              <a:defRPr/>
            </a:pPr>
            <a:endParaRPr lang="en-US" sz="22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en-US" sz="2200" b="1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2 </a:t>
            </a:r>
            <a:r>
              <a:rPr lang="en-US" sz="2200" b="1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million bone breaks</a:t>
            </a:r>
            <a:r>
              <a:rPr lang="en-US" sz="22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 occur each year due to </a:t>
            </a: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osteoporosis</a:t>
            </a:r>
            <a:b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		</a:t>
            </a:r>
            <a:r>
              <a:rPr lang="en-US" sz="2400" dirty="0">
                <a:solidFill>
                  <a:srgbClr val="FF6911"/>
                </a:solidFill>
                <a:latin typeface="Helvetica" pitchFamily="34" charset="0"/>
                <a:cs typeface="Helvetica" pitchFamily="34" charset="0"/>
              </a:rPr>
              <a:t>5,500 every day, 1 </a:t>
            </a:r>
            <a:r>
              <a:rPr lang="en-US" sz="2400" dirty="0" smtClean="0">
                <a:solidFill>
                  <a:srgbClr val="FF6911"/>
                </a:solidFill>
                <a:latin typeface="Helvetica" pitchFamily="34" charset="0"/>
                <a:cs typeface="Helvetica" pitchFamily="34" charset="0"/>
              </a:rPr>
              <a:t>every 15 seconds</a:t>
            </a:r>
            <a:endParaRPr lang="en-US" sz="2400" dirty="0">
              <a:solidFill>
                <a:srgbClr val="FF6911"/>
              </a:solidFill>
              <a:latin typeface="Helvetica" pitchFamily="34" charset="0"/>
              <a:cs typeface="Helvetica" pitchFamily="34" charset="0"/>
            </a:endParaRPr>
          </a:p>
          <a:p>
            <a:pPr lvl="0"/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Every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year, nearly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300,000 people break their hip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: 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lvl="1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25%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end up in nursing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homes</a:t>
            </a:r>
          </a:p>
          <a:p>
            <a:pPr lvl="1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50% never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regain previous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function</a:t>
            </a:r>
          </a:p>
          <a:p>
            <a:pPr lvl="1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25% die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within the first year after breaking their hip 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511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0" y="676656"/>
            <a:ext cx="9144000" cy="61552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Economic Impact of Osteoporosis and Bone Breaks</a:t>
            </a:r>
            <a:endParaRPr lang="en" sz="2800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532667" y="1600200"/>
            <a:ext cx="8278689" cy="465355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r>
              <a:rPr lang="en-US" sz="2200" dirty="0">
                <a:latin typeface="Helvetica" pitchFamily="34" charset="0"/>
                <a:cs typeface="Helvetica" pitchFamily="34" charset="0"/>
              </a:rPr>
              <a:t>The 2 million bone breaks caused by osteoporosis each year cost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$17 billion</a:t>
            </a:r>
          </a:p>
          <a:p>
            <a:pPr lvl="1"/>
            <a:r>
              <a:rPr lang="en-US" sz="2200" dirty="0">
                <a:solidFill>
                  <a:srgbClr val="FF6911"/>
                </a:solidFill>
                <a:latin typeface="Helvetica" pitchFamily="34" charset="0"/>
                <a:cs typeface="Helvetica" pitchFamily="34" charset="0"/>
              </a:rPr>
              <a:t>300,000 hip fractures alone cost </a:t>
            </a:r>
            <a:r>
              <a:rPr lang="en-US" sz="2200" b="1" dirty="0">
                <a:solidFill>
                  <a:srgbClr val="FF6911"/>
                </a:solidFill>
                <a:latin typeface="Helvetica" pitchFamily="34" charset="0"/>
                <a:cs typeface="Helvetica" pitchFamily="34" charset="0"/>
              </a:rPr>
              <a:t>$12 </a:t>
            </a:r>
            <a:r>
              <a:rPr lang="en-US" sz="2200" b="1" dirty="0" smtClean="0">
                <a:solidFill>
                  <a:srgbClr val="FF6911"/>
                </a:solidFill>
                <a:latin typeface="Helvetica" pitchFamily="34" charset="0"/>
                <a:cs typeface="Helvetica" pitchFamily="34" charset="0"/>
              </a:rPr>
              <a:t>billion</a:t>
            </a:r>
            <a:endParaRPr lang="en-US" sz="2200" b="1" dirty="0">
              <a:solidFill>
                <a:srgbClr val="FF6911"/>
              </a:solidFill>
              <a:latin typeface="Helvetica" pitchFamily="34" charset="0"/>
              <a:cs typeface="Helvetica" pitchFamily="34" charset="0"/>
            </a:endParaRPr>
          </a:p>
          <a:p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Since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over 90% of hip fracture patients are age 65 or older, Medicare pays most of the costs associated with hip fractures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Medicare </a:t>
            </a:r>
            <a:r>
              <a:rPr lang="en-US" sz="22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spent more </a:t>
            </a: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than </a:t>
            </a:r>
            <a:r>
              <a:rPr lang="en-US" sz="2200" b="1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$5 </a:t>
            </a:r>
            <a:r>
              <a:rPr lang="en-US" sz="2200" b="1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billion </a:t>
            </a:r>
            <a:r>
              <a:rPr lang="en-US" sz="22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to treat fractures among seniors [1999]</a:t>
            </a:r>
          </a:p>
          <a:p>
            <a:pPr>
              <a:defRPr/>
            </a:pPr>
            <a:endParaRPr lang="en-US" sz="22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Osteoporosis </a:t>
            </a:r>
            <a:r>
              <a:rPr lang="en-US" sz="22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was the </a:t>
            </a:r>
            <a:r>
              <a:rPr lang="en-US" sz="2200" b="1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9th most costly major illness among the top 5% highest cost Medicare beneficiaries </a:t>
            </a:r>
            <a:r>
              <a:rPr lang="en-US" sz="22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(12% of all beneficiaries and 18% of high costs beneficiaries) [2010</a:t>
            </a: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]</a:t>
            </a:r>
            <a:endParaRPr lang="en-US" sz="2200" i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3426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4450" y="693602"/>
            <a:ext cx="9055100" cy="61552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Opportunity for Secondary Fracture Prevention</a:t>
            </a:r>
            <a:endParaRPr lang="en" sz="2800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184148" y="1600200"/>
            <a:ext cx="8775699" cy="3570178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Before breaking a hip, half of hip fracture patients suffer an osteoporosis-related fracture at another skeletal site</a:t>
            </a:r>
          </a:p>
          <a:p>
            <a:pPr lvl="0"/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After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a fracture,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only 23% of women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age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67+ are tested/treated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for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osteoporosis</a:t>
            </a:r>
          </a:p>
          <a:p>
            <a:pPr lvl="1"/>
            <a:r>
              <a:rPr lang="en-US" sz="2200" dirty="0" smtClean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Little attention paid to preventing future falls</a:t>
            </a:r>
            <a:endParaRPr lang="en-US" sz="2200" dirty="0">
              <a:solidFill>
                <a:srgbClr val="FD592D"/>
              </a:solidFill>
              <a:latin typeface="Helvetica" pitchFamily="34" charset="0"/>
              <a:cs typeface="Helvetica" pitchFamily="34" charset="0"/>
            </a:endParaRPr>
          </a:p>
          <a:p>
            <a:endParaRPr lang="en-US" sz="2200" b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50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% of </a:t>
            </a:r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osteoporosis-related repeat bone breaks can be prevented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 with treatment</a:t>
            </a:r>
          </a:p>
        </p:txBody>
      </p:sp>
    </p:spTree>
    <p:extLst>
      <p:ext uri="{BB962C8B-B14F-4D97-AF65-F5344CB8AC3E}">
        <p14:creationId xmlns:p14="http://schemas.microsoft.com/office/powerpoint/2010/main" val="33061702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379535" y="738211"/>
            <a:ext cx="8407278" cy="61552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 Nationwide Care Gap</a:t>
            </a:r>
            <a:endParaRPr lang="en" sz="2800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379534" y="1600200"/>
            <a:ext cx="8278689" cy="417957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eaLnBrk="1" hangingPunct="1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Lack of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commitment to fracture prevention is a major failing of the U.S.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healthcare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system and leads to increased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healthcare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expenditures, morbidity and mortality</a:t>
            </a:r>
          </a:p>
          <a:p>
            <a:pPr eaLnBrk="1" hangingPunct="1"/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eaLnBrk="1" hangingPunct="1"/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Health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systems abroad and select programs in the U.S. have created </a:t>
            </a:r>
            <a:r>
              <a:rPr lang="en-US" sz="2200" u="sng" dirty="0">
                <a:latin typeface="Helvetica" pitchFamily="34" charset="0"/>
                <a:cs typeface="Helvetica" pitchFamily="34" charset="0"/>
              </a:rPr>
              <a:t>programs that identify patients after a fracture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 and ensure appropriate management through a fracture liaison service (FLS)</a:t>
            </a:r>
          </a:p>
          <a:p>
            <a:pPr lvl="1" eaLnBrk="1" hangingPunct="1"/>
            <a:r>
              <a:rPr lang="en-US" sz="2200" dirty="0">
                <a:solidFill>
                  <a:srgbClr val="FD592D"/>
                </a:solidFill>
                <a:latin typeface="Helvetica" pitchFamily="34" charset="0"/>
                <a:cs typeface="Helvetica" pitchFamily="34" charset="0"/>
              </a:rPr>
              <a:t>these programs have all accomplished a reduction in secondary fractures as well as health care cost savings</a:t>
            </a:r>
          </a:p>
          <a:p>
            <a:pPr lvl="0"/>
            <a:endParaRPr lang="en-US" sz="2200" i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52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39700" y="753630"/>
            <a:ext cx="8762999" cy="61552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Definition of a Fracture Liaison Service (FLS)</a:t>
            </a:r>
            <a:endParaRPr lang="en" sz="2800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254000" y="1398378"/>
            <a:ext cx="8648699" cy="411186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A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coordinated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preventive care model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which operates under the supervision of bone health specialists and collaborates with the patient’s primary care physician 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Coordinates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post-fracture care through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a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FLS coordinator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(a nurse or other allied health professional) who ensures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individuals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who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fracture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receive appropriate diagnosis, treatment and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support</a:t>
            </a:r>
          </a:p>
          <a:p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Patients with recent fractures are tracked via a </a:t>
            </a:r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population registry</a:t>
            </a:r>
          </a:p>
          <a:p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Processes and timelines established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for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patient assessment and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follow-up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787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46075"/>
            <a:ext cx="8135938" cy="86518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 smtClean="0">
                <a:latin typeface="Helvetica" pitchFamily="34" charset="0"/>
                <a:cs typeface="Helvetica" pitchFamily="34" charset="0"/>
              </a:rPr>
              <a:t>Structure of a Hospital-Based FLS</a:t>
            </a:r>
            <a:endParaRPr lang="en-US" sz="2800" dirty="0" smtClean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4286250" y="6457950"/>
            <a:ext cx="4857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000" dirty="0" smtClean="0">
                <a:solidFill>
                  <a:srgbClr val="000000"/>
                </a:solidFill>
              </a:rPr>
              <a:t>* Older </a:t>
            </a:r>
            <a:r>
              <a:rPr lang="en-GB" sz="1000" dirty="0">
                <a:solidFill>
                  <a:srgbClr val="000000"/>
                </a:solidFill>
              </a:rPr>
              <a:t>patients, where appropriate, are identified and referred for falls </a:t>
            </a:r>
            <a:r>
              <a:rPr lang="en-GB" sz="1000" dirty="0" smtClean="0">
                <a:solidFill>
                  <a:srgbClr val="000000"/>
                </a:solidFill>
              </a:rPr>
              <a:t>assessment</a:t>
            </a:r>
          </a:p>
          <a:p>
            <a:r>
              <a:rPr lang="en-GB" sz="1000" dirty="0" smtClean="0">
                <a:solidFill>
                  <a:srgbClr val="000000"/>
                </a:solidFill>
              </a:rPr>
              <a:t>Adapted from </a:t>
            </a:r>
            <a:r>
              <a:rPr lang="en-GB" sz="1000" dirty="0">
                <a:solidFill>
                  <a:srgbClr val="000000"/>
                </a:solidFill>
              </a:rPr>
              <a:t>BOA-BGS 2007 Blue Book. </a:t>
            </a:r>
            <a:r>
              <a:rPr lang="en-GB" sz="1000" dirty="0">
                <a:solidFill>
                  <a:srgbClr val="000000"/>
                </a:solidFill>
                <a:hlinkClick r:id="rId3"/>
              </a:rPr>
              <a:t>http://www.nhfd.co.uk</a:t>
            </a:r>
            <a:r>
              <a:rPr lang="en-GB" sz="1000" dirty="0" smtClean="0">
                <a:solidFill>
                  <a:srgbClr val="000000"/>
                </a:solidFill>
                <a:hlinkClick r:id="rId3"/>
              </a:rPr>
              <a:t>/</a:t>
            </a:r>
            <a:endParaRPr lang="en-GB" sz="1000" dirty="0">
              <a:solidFill>
                <a:srgbClr val="000000"/>
              </a:solidFill>
            </a:endParaRPr>
          </a:p>
        </p:txBody>
      </p:sp>
      <p:grpSp>
        <p:nvGrpSpPr>
          <p:cNvPr id="39940" name="Group 94"/>
          <p:cNvGrpSpPr>
            <a:grpSpLocks/>
          </p:cNvGrpSpPr>
          <p:nvPr/>
        </p:nvGrpSpPr>
        <p:grpSpPr bwMode="auto">
          <a:xfrm>
            <a:off x="285750" y="2181225"/>
            <a:ext cx="8501063" cy="3105150"/>
            <a:chOff x="71406" y="2181517"/>
            <a:chExt cx="8501122" cy="3104871"/>
          </a:xfrm>
        </p:grpSpPr>
        <p:cxnSp>
          <p:nvCxnSpPr>
            <p:cNvPr id="39941" name="Straight Connector 39"/>
            <p:cNvCxnSpPr>
              <a:cxnSpLocks noChangeShapeType="1"/>
            </p:cNvCxnSpPr>
            <p:nvPr/>
          </p:nvCxnSpPr>
          <p:spPr bwMode="auto">
            <a:xfrm>
              <a:off x="8358214" y="2427558"/>
              <a:ext cx="214314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2" name="Straight Connector 40"/>
            <p:cNvCxnSpPr>
              <a:cxnSpLocks noChangeShapeType="1"/>
            </p:cNvCxnSpPr>
            <p:nvPr/>
          </p:nvCxnSpPr>
          <p:spPr bwMode="auto">
            <a:xfrm>
              <a:off x="8358214" y="2999007"/>
              <a:ext cx="214314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3" name="Straight Connector 41"/>
            <p:cNvCxnSpPr>
              <a:cxnSpLocks noChangeShapeType="1"/>
            </p:cNvCxnSpPr>
            <p:nvPr/>
          </p:nvCxnSpPr>
          <p:spPr bwMode="auto">
            <a:xfrm>
              <a:off x="8358214" y="3572042"/>
              <a:ext cx="214314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4" name="Straight Connector 42"/>
            <p:cNvCxnSpPr>
              <a:cxnSpLocks noChangeShapeType="1"/>
            </p:cNvCxnSpPr>
            <p:nvPr/>
          </p:nvCxnSpPr>
          <p:spPr bwMode="auto">
            <a:xfrm>
              <a:off x="8358214" y="4143491"/>
              <a:ext cx="214314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5" name="Straight Arrow Connector 43"/>
            <p:cNvCxnSpPr>
              <a:cxnSpLocks noChangeShapeType="1"/>
              <a:stCxn id="39962" idx="3"/>
              <a:endCxn id="39967" idx="1"/>
            </p:cNvCxnSpPr>
            <p:nvPr/>
          </p:nvCxnSpPr>
          <p:spPr bwMode="auto">
            <a:xfrm>
              <a:off x="7000892" y="3251396"/>
              <a:ext cx="214315" cy="90796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6" name="Straight Arrow Connector 44"/>
            <p:cNvCxnSpPr>
              <a:cxnSpLocks noChangeShapeType="1"/>
              <a:stCxn id="39962" idx="3"/>
              <a:endCxn id="39966" idx="1"/>
            </p:cNvCxnSpPr>
            <p:nvPr/>
          </p:nvCxnSpPr>
          <p:spPr bwMode="auto">
            <a:xfrm>
              <a:off x="7000892" y="3251396"/>
              <a:ext cx="214315" cy="336520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7" name="Straight Arrow Connector 45"/>
            <p:cNvCxnSpPr>
              <a:cxnSpLocks noChangeShapeType="1"/>
              <a:stCxn id="39962" idx="3"/>
              <a:endCxn id="39965" idx="1"/>
            </p:cNvCxnSpPr>
            <p:nvPr/>
          </p:nvCxnSpPr>
          <p:spPr bwMode="auto">
            <a:xfrm flipV="1">
              <a:off x="7000892" y="2983133"/>
              <a:ext cx="214315" cy="268263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8" name="Straight Arrow Connector 46"/>
            <p:cNvCxnSpPr>
              <a:cxnSpLocks noChangeShapeType="1"/>
              <a:stCxn id="39962" idx="3"/>
              <a:endCxn id="39964" idx="1"/>
            </p:cNvCxnSpPr>
            <p:nvPr/>
          </p:nvCxnSpPr>
          <p:spPr bwMode="auto">
            <a:xfrm flipV="1">
              <a:off x="7000892" y="2411684"/>
              <a:ext cx="214315" cy="839712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9" name="Straight Arrow Connector 47"/>
            <p:cNvCxnSpPr>
              <a:cxnSpLocks noChangeShapeType="1"/>
              <a:stCxn id="39961" idx="3"/>
              <a:endCxn id="39962" idx="1"/>
            </p:cNvCxnSpPr>
            <p:nvPr/>
          </p:nvCxnSpPr>
          <p:spPr bwMode="auto">
            <a:xfrm>
              <a:off x="5429256" y="2587880"/>
              <a:ext cx="214315" cy="66351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0" name="Straight Arrow Connector 48"/>
            <p:cNvCxnSpPr>
              <a:cxnSpLocks noChangeShapeType="1"/>
              <a:stCxn id="39963" idx="3"/>
              <a:endCxn id="39962" idx="1"/>
            </p:cNvCxnSpPr>
            <p:nvPr/>
          </p:nvCxnSpPr>
          <p:spPr bwMode="auto">
            <a:xfrm flipV="1">
              <a:off x="5429256" y="3251396"/>
              <a:ext cx="214315" cy="590497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1" name="Straight Arrow Connector 49"/>
            <p:cNvCxnSpPr>
              <a:cxnSpLocks noChangeShapeType="1"/>
              <a:stCxn id="39957" idx="2"/>
              <a:endCxn id="39963" idx="0"/>
            </p:cNvCxnSpPr>
            <p:nvPr/>
          </p:nvCxnSpPr>
          <p:spPr bwMode="auto">
            <a:xfrm rot="16200000" flipH="1">
              <a:off x="3837020" y="2589408"/>
              <a:ext cx="790504" cy="1250959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52" name="Right Arrow 50"/>
            <p:cNvSpPr>
              <a:spLocks noChangeArrowheads="1"/>
            </p:cNvSpPr>
            <p:nvPr/>
          </p:nvSpPr>
          <p:spPr bwMode="auto">
            <a:xfrm>
              <a:off x="4143372" y="3786336"/>
              <a:ext cx="142876" cy="71431"/>
            </a:xfrm>
            <a:prstGeom prst="rightArrow">
              <a:avLst>
                <a:gd name="adj1" fmla="val 50000"/>
                <a:gd name="adj2" fmla="val 49996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9953" name="Right Arrow 51"/>
            <p:cNvSpPr>
              <a:spLocks noChangeArrowheads="1"/>
            </p:cNvSpPr>
            <p:nvPr/>
          </p:nvSpPr>
          <p:spPr bwMode="auto">
            <a:xfrm>
              <a:off x="4143372" y="2572007"/>
              <a:ext cx="142876" cy="71432"/>
            </a:xfrm>
            <a:prstGeom prst="rightArrow">
              <a:avLst>
                <a:gd name="adj1" fmla="val 50000"/>
                <a:gd name="adj2" fmla="val 50004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9954" name="Right Arrow 52"/>
            <p:cNvSpPr>
              <a:spLocks noChangeArrowheads="1"/>
            </p:cNvSpPr>
            <p:nvPr/>
          </p:nvSpPr>
          <p:spPr bwMode="auto">
            <a:xfrm>
              <a:off x="1142976" y="3214887"/>
              <a:ext cx="285752" cy="71431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000000"/>
            </a:solidFill>
            <a:ln w="254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9955" name="TextBox 53"/>
            <p:cNvSpPr txBox="1">
              <a:spLocks noChangeArrowheads="1"/>
            </p:cNvSpPr>
            <p:nvPr/>
          </p:nvSpPr>
          <p:spPr bwMode="auto">
            <a:xfrm>
              <a:off x="71406" y="3000593"/>
              <a:ext cx="1071570" cy="461921"/>
            </a:xfrm>
            <a:prstGeom prst="rect">
              <a:avLst/>
            </a:prstGeom>
            <a:solidFill>
              <a:srgbClr val="D9969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New Fracture Presentation</a:t>
              </a:r>
            </a:p>
          </p:txBody>
        </p:sp>
        <p:sp>
          <p:nvSpPr>
            <p:cNvPr id="39956" name="TextBox 54"/>
            <p:cNvSpPr txBox="1">
              <a:spLocks noChangeArrowheads="1"/>
            </p:cNvSpPr>
            <p:nvPr/>
          </p:nvSpPr>
          <p:spPr bwMode="auto">
            <a:xfrm>
              <a:off x="3071802" y="3610139"/>
              <a:ext cx="1071570" cy="461921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Emergency Department</a:t>
              </a:r>
            </a:p>
          </p:txBody>
        </p:sp>
        <p:sp>
          <p:nvSpPr>
            <p:cNvPr id="39957" name="TextBox 55"/>
            <p:cNvSpPr txBox="1">
              <a:spLocks noChangeArrowheads="1"/>
            </p:cNvSpPr>
            <p:nvPr/>
          </p:nvSpPr>
          <p:spPr bwMode="auto">
            <a:xfrm>
              <a:off x="3071802" y="2357714"/>
              <a:ext cx="1071570" cy="46192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Orthopaedic Trauma</a:t>
              </a:r>
            </a:p>
          </p:txBody>
        </p:sp>
        <p:cxnSp>
          <p:nvCxnSpPr>
            <p:cNvPr id="39958" name="Straight Arrow Connector 56"/>
            <p:cNvCxnSpPr>
              <a:cxnSpLocks noChangeShapeType="1"/>
              <a:stCxn id="39960" idx="3"/>
              <a:endCxn id="39957" idx="1"/>
            </p:cNvCxnSpPr>
            <p:nvPr/>
          </p:nvCxnSpPr>
          <p:spPr bwMode="auto">
            <a:xfrm flipV="1">
              <a:off x="2643174" y="2587880"/>
              <a:ext cx="428628" cy="660341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9" name="Straight Arrow Connector 57"/>
            <p:cNvCxnSpPr>
              <a:cxnSpLocks noChangeShapeType="1"/>
              <a:stCxn id="39960" idx="3"/>
              <a:endCxn id="39956" idx="1"/>
            </p:cNvCxnSpPr>
            <p:nvPr/>
          </p:nvCxnSpPr>
          <p:spPr bwMode="auto">
            <a:xfrm>
              <a:off x="2643174" y="3248221"/>
              <a:ext cx="428628" cy="593672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60" name="TextBox 58"/>
            <p:cNvSpPr txBox="1">
              <a:spLocks noChangeArrowheads="1"/>
            </p:cNvSpPr>
            <p:nvPr/>
          </p:nvSpPr>
          <p:spPr bwMode="auto">
            <a:xfrm>
              <a:off x="1428728" y="2925988"/>
              <a:ext cx="1214447" cy="646054"/>
            </a:xfrm>
            <a:prstGeom prst="rect">
              <a:avLst/>
            </a:prstGeom>
            <a:solidFill>
              <a:srgbClr val="D9969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Emergency Department</a:t>
              </a:r>
            </a:p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&amp; X-Ray</a:t>
              </a:r>
            </a:p>
          </p:txBody>
        </p:sp>
        <p:sp>
          <p:nvSpPr>
            <p:cNvPr id="39961" name="TextBox 59"/>
            <p:cNvSpPr txBox="1">
              <a:spLocks noChangeArrowheads="1"/>
            </p:cNvSpPr>
            <p:nvPr/>
          </p:nvSpPr>
          <p:spPr bwMode="auto">
            <a:xfrm>
              <a:off x="4286248" y="2357714"/>
              <a:ext cx="1143008" cy="461920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Orthopaedics Inpatient ward</a:t>
              </a:r>
            </a:p>
          </p:txBody>
        </p:sp>
        <p:sp>
          <p:nvSpPr>
            <p:cNvPr id="39962" name="TextBox 60"/>
            <p:cNvSpPr txBox="1">
              <a:spLocks noChangeArrowheads="1"/>
            </p:cNvSpPr>
            <p:nvPr/>
          </p:nvSpPr>
          <p:spPr bwMode="auto">
            <a:xfrm>
              <a:off x="5643570" y="2929163"/>
              <a:ext cx="1357322" cy="646054"/>
            </a:xfrm>
            <a:prstGeom prst="rect">
              <a:avLst/>
            </a:prstGeom>
            <a:solidFill>
              <a:srgbClr val="C3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1200" dirty="0">
                  <a:solidFill>
                    <a:srgbClr val="000000"/>
                  </a:solidFill>
                  <a:latin typeface="Calibri" pitchFamily="34" charset="0"/>
                </a:rPr>
                <a:t>1. FLS identifies fracture patients</a:t>
              </a:r>
            </a:p>
            <a:p>
              <a:pPr eaLnBrk="1" hangingPunct="1"/>
              <a:r>
                <a:rPr lang="en-GB" sz="1200" dirty="0">
                  <a:solidFill>
                    <a:srgbClr val="000000"/>
                  </a:solidFill>
                  <a:latin typeface="Calibri" pitchFamily="34" charset="0"/>
                </a:rPr>
                <a:t>2. FLS assessment</a:t>
              </a:r>
            </a:p>
          </p:txBody>
        </p:sp>
        <p:sp>
          <p:nvSpPr>
            <p:cNvPr id="39963" name="TextBox 61"/>
            <p:cNvSpPr txBox="1">
              <a:spLocks noChangeArrowheads="1"/>
            </p:cNvSpPr>
            <p:nvPr/>
          </p:nvSpPr>
          <p:spPr bwMode="auto">
            <a:xfrm>
              <a:off x="4286248" y="3610139"/>
              <a:ext cx="1143008" cy="461921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Outpatient Fracture clinic</a:t>
              </a:r>
            </a:p>
          </p:txBody>
        </p:sp>
        <p:sp>
          <p:nvSpPr>
            <p:cNvPr id="39964" name="TextBox 62"/>
            <p:cNvSpPr txBox="1">
              <a:spLocks noChangeArrowheads="1"/>
            </p:cNvSpPr>
            <p:nvPr/>
          </p:nvSpPr>
          <p:spPr bwMode="auto">
            <a:xfrm>
              <a:off x="7215206" y="2181517"/>
              <a:ext cx="1143008" cy="461921"/>
            </a:xfrm>
            <a:prstGeom prst="rect">
              <a:avLst/>
            </a:prstGeom>
            <a:solidFill>
              <a:srgbClr val="C3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Osteoporosis treatment</a:t>
              </a:r>
            </a:p>
          </p:txBody>
        </p:sp>
        <p:sp>
          <p:nvSpPr>
            <p:cNvPr id="39965" name="TextBox 63"/>
            <p:cNvSpPr txBox="1">
              <a:spLocks noChangeArrowheads="1"/>
            </p:cNvSpPr>
            <p:nvPr/>
          </p:nvSpPr>
          <p:spPr bwMode="auto">
            <a:xfrm>
              <a:off x="7215206" y="2752966"/>
              <a:ext cx="1143008" cy="461921"/>
            </a:xfrm>
            <a:prstGeom prst="rect">
              <a:avLst/>
            </a:prstGeom>
            <a:solidFill>
              <a:srgbClr val="95B3D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Falls risk assessment*</a:t>
              </a:r>
            </a:p>
          </p:txBody>
        </p:sp>
        <p:sp>
          <p:nvSpPr>
            <p:cNvPr id="39966" name="TextBox 64"/>
            <p:cNvSpPr txBox="1">
              <a:spLocks noChangeArrowheads="1"/>
            </p:cNvSpPr>
            <p:nvPr/>
          </p:nvSpPr>
          <p:spPr bwMode="auto">
            <a:xfrm>
              <a:off x="7215206" y="3357749"/>
              <a:ext cx="1143008" cy="461920"/>
            </a:xfrm>
            <a:prstGeom prst="rect">
              <a:avLst/>
            </a:prstGeom>
            <a:solidFill>
              <a:srgbClr val="95B3D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 dirty="0">
                  <a:solidFill>
                    <a:srgbClr val="000000"/>
                  </a:solidFill>
                  <a:latin typeface="Calibri" pitchFamily="34" charset="0"/>
                </a:rPr>
                <a:t>Exercise </a:t>
              </a:r>
              <a:r>
                <a:rPr lang="en-GB" sz="1200" dirty="0" smtClean="0">
                  <a:solidFill>
                    <a:srgbClr val="000000"/>
                  </a:solidFill>
                  <a:latin typeface="Calibri" pitchFamily="34" charset="0"/>
                </a:rPr>
                <a:t>programme</a:t>
              </a:r>
              <a:endParaRPr lang="en-GB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9967" name="TextBox 65"/>
            <p:cNvSpPr txBox="1">
              <a:spLocks noChangeArrowheads="1"/>
            </p:cNvSpPr>
            <p:nvPr/>
          </p:nvSpPr>
          <p:spPr bwMode="auto">
            <a:xfrm>
              <a:off x="7215206" y="3929198"/>
              <a:ext cx="1143008" cy="461920"/>
            </a:xfrm>
            <a:prstGeom prst="rect">
              <a:avLst/>
            </a:prstGeom>
            <a:solidFill>
              <a:srgbClr val="C3D69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 dirty="0">
                  <a:solidFill>
                    <a:srgbClr val="000000"/>
                  </a:solidFill>
                  <a:latin typeface="Calibri" pitchFamily="34" charset="0"/>
                </a:rPr>
                <a:t>Education </a:t>
              </a:r>
              <a:r>
                <a:rPr lang="en-GB" sz="1200" dirty="0" smtClean="0">
                  <a:solidFill>
                    <a:srgbClr val="000000"/>
                  </a:solidFill>
                  <a:latin typeface="Calibri" pitchFamily="34" charset="0"/>
                </a:rPr>
                <a:t>programme</a:t>
              </a:r>
              <a:endParaRPr lang="en-GB" sz="1200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cxnSp>
          <p:nvCxnSpPr>
            <p:cNvPr id="39968" name="Straight Connector 66"/>
            <p:cNvCxnSpPr>
              <a:cxnSpLocks noChangeShapeType="1"/>
            </p:cNvCxnSpPr>
            <p:nvPr/>
          </p:nvCxnSpPr>
          <p:spPr bwMode="auto">
            <a:xfrm rot="5400000">
              <a:off x="7249466" y="3749033"/>
              <a:ext cx="2644537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69" name="Straight Connector 67"/>
            <p:cNvCxnSpPr>
              <a:cxnSpLocks noChangeShapeType="1"/>
            </p:cNvCxnSpPr>
            <p:nvPr/>
          </p:nvCxnSpPr>
          <p:spPr bwMode="auto">
            <a:xfrm>
              <a:off x="8358214" y="5070507"/>
              <a:ext cx="214314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70" name="TextBox 68"/>
            <p:cNvSpPr txBox="1">
              <a:spLocks noChangeArrowheads="1"/>
            </p:cNvSpPr>
            <p:nvPr/>
          </p:nvSpPr>
          <p:spPr bwMode="auto">
            <a:xfrm>
              <a:off x="4429124" y="4824468"/>
              <a:ext cx="3929091" cy="461920"/>
            </a:xfrm>
            <a:prstGeom prst="rect">
              <a:avLst/>
            </a:prstGeom>
            <a:solidFill>
              <a:srgbClr val="93C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Comprehensive communication of management plan to GP</a:t>
              </a:r>
            </a:p>
            <a:p>
              <a:pPr algn="ctr" eaLnBrk="1" hangingPunct="1"/>
              <a:r>
                <a:rPr lang="en-GB" sz="1200">
                  <a:solidFill>
                    <a:srgbClr val="000000"/>
                  </a:solidFill>
                  <a:latin typeface="Calibri" pitchFamily="34" charset="0"/>
                </a:rPr>
                <a:t>supported by fully integrated FLS database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44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39700" y="322743"/>
            <a:ext cx="8762999" cy="1046410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A Proven System to Close the Secondary Prevention Care Gap</a:t>
            </a:r>
            <a:endParaRPr lang="en" sz="2800" kern="1200" spc="-1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254000" y="1398378"/>
            <a:ext cx="8648699" cy="3434756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FLS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programs have been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successful in a number of closed and open settings, both in the U.S. and abroad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 (most notably in the U.K. and Canada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)</a:t>
            </a:r>
          </a:p>
          <a:p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These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programs have </a:t>
            </a:r>
            <a:r>
              <a:rPr lang="en-US" sz="2200" b="1" dirty="0">
                <a:latin typeface="Helvetica" pitchFamily="34" charset="0"/>
                <a:cs typeface="Helvetica" pitchFamily="34" charset="0"/>
              </a:rPr>
              <a:t>greatly reduced the number of costly and serious recurrent fractures </a:t>
            </a:r>
            <a:r>
              <a:rPr lang="en-US" sz="2200" dirty="0">
                <a:latin typeface="Helvetica" pitchFamily="34" charset="0"/>
                <a:cs typeface="Helvetica" pitchFamily="34" charset="0"/>
              </a:rPr>
              <a:t>by identifying and appropriately treating post-fracture patients, recognizing that this group has the highest risk of future </a:t>
            </a:r>
            <a:r>
              <a:rPr lang="en-US" sz="2200" dirty="0" smtClean="0">
                <a:latin typeface="Helvetica" pitchFamily="34" charset="0"/>
                <a:cs typeface="Helvetica" pitchFamily="34" charset="0"/>
              </a:rPr>
              <a:t>fractures</a:t>
            </a:r>
            <a:endParaRPr lang="en-US" sz="2200" dirty="0">
              <a:latin typeface="Helvetica" pitchFamily="34" charset="0"/>
              <a:cs typeface="Helvetica" pitchFamily="34" charset="0"/>
            </a:endParaRPr>
          </a:p>
          <a:p>
            <a:endParaRPr lang="en-US" sz="22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079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Successful U.S. FLS Programs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hlinkClick r:id="rId3" action="ppaction://hlinksldjump"/>
              </a:rPr>
              <a:t>The American Orthopaedic Association “Own the Bone” Program</a:t>
            </a:r>
            <a:endParaRPr lang="en-US" dirty="0"/>
          </a:p>
          <a:p>
            <a:r>
              <a:rPr lang="en-GB" b="1" dirty="0" smtClean="0">
                <a:hlinkClick r:id="rId4" action="ppaction://hlinksldjump"/>
              </a:rPr>
              <a:t>The </a:t>
            </a:r>
            <a:r>
              <a:rPr lang="en-GB" b="1" dirty="0">
                <a:hlinkClick r:id="rId4" action="ppaction://hlinksldjump"/>
              </a:rPr>
              <a:t>Kaiser Permanente Healthy Bones Program</a:t>
            </a:r>
            <a:endParaRPr lang="en-US" dirty="0"/>
          </a:p>
          <a:p>
            <a:r>
              <a:rPr lang="en-GB" b="1" dirty="0" err="1">
                <a:hlinkClick r:id="rId5" action="ppaction://hlinksldjump"/>
              </a:rPr>
              <a:t>Geisinger</a:t>
            </a:r>
            <a:r>
              <a:rPr lang="en-GB" b="1" dirty="0">
                <a:hlinkClick r:id="rId5" action="ppaction://hlinksldjump"/>
              </a:rPr>
              <a:t> Health System Osteoporosis Disease Management </a:t>
            </a:r>
            <a:r>
              <a:rPr lang="en-GB" b="1" dirty="0" smtClean="0">
                <a:hlinkClick r:id="rId5" action="ppaction://hlinksldjump"/>
              </a:rPr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1078</Words>
  <Application>Microsoft Office PowerPoint</Application>
  <PresentationFormat>On-screen Show (4:3)</PresentationFormat>
  <Paragraphs>108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Fracture Prevention Program Business Plan</vt:lpstr>
      <vt:lpstr>Human Impact of Osteoporosis and Bone Breaks</vt:lpstr>
      <vt:lpstr>Economic Impact of Osteoporosis and Bone Breaks</vt:lpstr>
      <vt:lpstr>Opportunity for Secondary Fracture Prevention</vt:lpstr>
      <vt:lpstr>A Nationwide Care Gap</vt:lpstr>
      <vt:lpstr>Definition of a Fracture Liaison Service (FLS)</vt:lpstr>
      <vt:lpstr>Structure of a Hospital-Based FLS</vt:lpstr>
      <vt:lpstr>A Proven System to Close the Secondary Prevention Care Gap</vt:lpstr>
      <vt:lpstr>Successful U.S. FLS Programs</vt:lpstr>
      <vt:lpstr>The American Orthopaedic Association “Own the Bone” Program</vt:lpstr>
      <vt:lpstr>Kaiser Permanente Healthy Bones Program</vt:lpstr>
      <vt:lpstr>Geisinger Health System Osteoporosis Disease Management Program</vt:lpstr>
      <vt:lpstr>A Fracture Liaison Service for [Insert name of your organization]</vt:lpstr>
      <vt:lpstr>Projected Costs and Income</vt:lpstr>
      <vt:lpstr>Implementing the FLS Model of Care to Meet Quality Standards for Osteoporosis</vt:lpstr>
      <vt:lpstr>A FLS at ______ is urgently needed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Mia Lowden</dc:creator>
  <cp:lastModifiedBy>Andrea Portillo</cp:lastModifiedBy>
  <cp:revision>61</cp:revision>
  <dcterms:created xsi:type="dcterms:W3CDTF">2013-03-07T16:23:17Z</dcterms:created>
  <dcterms:modified xsi:type="dcterms:W3CDTF">2015-12-02T16:59:59Z</dcterms:modified>
</cp:coreProperties>
</file>